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1"/>
  </p:notesMasterIdLst>
  <p:sldIdLst>
    <p:sldId id="256" r:id="rId2"/>
    <p:sldId id="258" r:id="rId3"/>
    <p:sldId id="296" r:id="rId4"/>
    <p:sldId id="281" r:id="rId5"/>
    <p:sldId id="302" r:id="rId6"/>
    <p:sldId id="322" r:id="rId7"/>
    <p:sldId id="323" r:id="rId8"/>
    <p:sldId id="315" r:id="rId9"/>
    <p:sldId id="317" r:id="rId10"/>
    <p:sldId id="318" r:id="rId11"/>
    <p:sldId id="259" r:id="rId12"/>
    <p:sldId id="304" r:id="rId13"/>
    <p:sldId id="321" r:id="rId14"/>
    <p:sldId id="314" r:id="rId15"/>
    <p:sldId id="301" r:id="rId16"/>
    <p:sldId id="305" r:id="rId17"/>
    <p:sldId id="311" r:id="rId18"/>
    <p:sldId id="285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CC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1008" autoAdjust="0"/>
  </p:normalViewPr>
  <p:slideViewPr>
    <p:cSldViewPr>
      <p:cViewPr varScale="1">
        <p:scale>
          <a:sx n="61" d="100"/>
          <a:sy n="61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609CF-2D49-4104-A960-75795F207E38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CFBDD-92F9-4E03-A85E-1BF060AD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1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4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4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9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12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2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66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32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7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6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5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3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4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8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8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60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9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FBDD-92F9-4E03-A85E-1BF060AD2E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A643-D617-4765-9A32-D5A469CC6113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D1E-8B9D-435E-B469-54B39933CE93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2EDA-6E59-47F9-8E15-F9104CCEE7F7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66F9-9A02-407B-A4B5-90C72A50BD88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D579-E82E-47DC-BA6F-900E80DA2818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8AE45C-5736-4444-8962-4078F824BB36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08B-83F4-4C04-9D90-F2E96B328DFD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BFE4-069A-42DB-9DB7-B26136756BB8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3A33-D70A-45AE-927B-AE010905B608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D808-961F-414F-88F8-90B2E73D11A0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7DC526E-33B2-4F89-8078-310927F0BE8E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F99C86-729E-41AE-BC86-0FE481C571C4}" type="datetime1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National Weather Association Annual Meeting, 2015 | Oklahoma City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9B3C89-5F5D-4C08-AC9A-564B1F3A8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610600" cy="1752600"/>
          </a:xfrm>
        </p:spPr>
        <p:txBody>
          <a:bodyPr>
            <a:noAutofit/>
          </a:bodyPr>
          <a:lstStyle/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 Bolton, Undergraduate</a:t>
            </a:r>
          </a:p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Pasco-</a:t>
            </a:r>
            <a:r>
              <a:rPr lang="en-US" sz="1800" cap="none" dirty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1800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ernando State </a:t>
            </a:r>
          </a:p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Brooksville, FL</a:t>
            </a:r>
          </a:p>
          <a:p>
            <a:pPr algn="l"/>
            <a:endParaRPr lang="en-US" sz="1800" cap="none" dirty="0" smtClean="0">
              <a:solidFill>
                <a:schemeClr val="tx1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Advised By Greg Blumberg, PhD Student </a:t>
            </a:r>
          </a:p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Oklahoma</a:t>
            </a:r>
          </a:p>
          <a:p>
            <a:pPr algn="l"/>
            <a:r>
              <a:rPr lang="en-US" sz="1800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Norman, OK</a:t>
            </a:r>
            <a:endParaRPr lang="en-US" sz="1800" cap="none" dirty="0">
              <a:solidFill>
                <a:schemeClr val="tx1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Disorders (LD) in the Meteorological Community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for Communication and Education</a:t>
            </a:r>
            <a:endParaRPr lang="en-US" sz="27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Graphics For Color-Blind Audiences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7924800" cy="3758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Color-blind-friendly graphics are not widely used.</a:t>
            </a:r>
            <a:endParaRPr lang="en-US" dirty="0"/>
          </a:p>
          <a:p>
            <a:pPr lvl="1"/>
            <a:r>
              <a:rPr lang="en-US" dirty="0" smtClean="0"/>
              <a:t>What are some </a:t>
            </a:r>
            <a:r>
              <a:rPr lang="en-US" b="1" dirty="0" smtClean="0">
                <a:solidFill>
                  <a:schemeClr val="tx1"/>
                </a:solidFill>
              </a:rPr>
              <a:t>free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tools/resources</a:t>
            </a:r>
            <a:r>
              <a:rPr lang="en-US" dirty="0" smtClean="0"/>
              <a:t> to help you simulate color blindness in your graphics?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err="1" smtClean="0"/>
              <a:t>CVSimulator</a:t>
            </a:r>
            <a:r>
              <a:rPr lang="en-US" dirty="0" smtClean="0"/>
              <a:t> (iTunes App Store)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Color Oracle (Windows/Mac application)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Spectrum (Google Chrome extension)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/>
              <a:t>Somewhere Over The Rainbow: How to Make Effective Use of Colors in Meteorological Visualizations (BAMS article)</a:t>
            </a:r>
          </a:p>
          <a:p>
            <a:r>
              <a:rPr lang="en-US" dirty="0"/>
              <a:t>Things to consider besides color?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Context</a:t>
            </a:r>
            <a:r>
              <a:rPr lang="en-US" dirty="0"/>
              <a:t> of the data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More efficient ways to differentiate colors </a:t>
            </a:r>
            <a:r>
              <a:rPr lang="en-US" dirty="0"/>
              <a:t>in keys/legends and on </a:t>
            </a:r>
            <a:r>
              <a:rPr lang="en-US" dirty="0" smtClean="0"/>
              <a:t>graphics (i.e., borders, establish strong contrast, etc.)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8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Spectrum Disorder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34400" cy="365760"/>
          </a:xfrm>
        </p:spPr>
        <p:txBody>
          <a:bodyPr/>
          <a:lstStyle/>
          <a:p>
            <a:r>
              <a:rPr lang="en-US" b="1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50392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 complex </a:t>
            </a:r>
            <a:r>
              <a:rPr lang="en-US" dirty="0" err="1" smtClean="0"/>
              <a:t>neuro</a:t>
            </a:r>
            <a:r>
              <a:rPr lang="en-US" dirty="0" smtClean="0"/>
              <a:t>-developmental disorder which affects an individual’s ability to communicate.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“High-functioning” </a:t>
            </a:r>
            <a:r>
              <a:rPr lang="en-US" dirty="0" smtClean="0"/>
              <a:t>	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“Low-functioning”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(Less Severe)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(More Severe)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Spectrum Disorder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to Science Interest?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8001000" cy="3758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Baron-Cohen found</a:t>
            </a:r>
            <a:r>
              <a:rPr lang="en-US" baseline="30000" dirty="0"/>
              <a:t> </a:t>
            </a:r>
            <a:r>
              <a:rPr lang="en-US" dirty="0" smtClean="0"/>
              <a:t>a link between science interest and ASD with his hyper-systemizing theory. [1]</a:t>
            </a:r>
            <a:endParaRPr lang="en-US" baseline="30000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>
                <a:latin typeface="Arial Black" pitchFamily="34" charset="0"/>
              </a:rPr>
              <a:t>Systemizing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The </a:t>
            </a:r>
            <a:r>
              <a:rPr lang="en-US" b="1" dirty="0" smtClean="0">
                <a:solidFill>
                  <a:schemeClr val="tx1"/>
                </a:solidFill>
              </a:rPr>
              <a:t>drive </a:t>
            </a:r>
            <a:r>
              <a:rPr lang="en-US" b="1" dirty="0">
                <a:solidFill>
                  <a:schemeClr val="tx1"/>
                </a:solidFill>
              </a:rPr>
              <a:t>to analyze or construct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systems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Systems follow rules and are predictable</a:t>
            </a:r>
            <a:r>
              <a:rPr lang="en-US" dirty="0" smtClean="0"/>
              <a:t>. The </a:t>
            </a:r>
            <a:r>
              <a:rPr lang="en-US" b="1" dirty="0">
                <a:solidFill>
                  <a:schemeClr val="tx1"/>
                </a:solidFill>
              </a:rPr>
              <a:t>goal</a:t>
            </a:r>
            <a:r>
              <a:rPr lang="en-US" dirty="0"/>
              <a:t> of systemizing </a:t>
            </a:r>
            <a:r>
              <a:rPr lang="en-US" b="1" dirty="0">
                <a:solidFill>
                  <a:schemeClr val="tx1"/>
                </a:solidFill>
              </a:rPr>
              <a:t>is to identify </a:t>
            </a:r>
            <a:r>
              <a:rPr lang="en-US" b="1" dirty="0" smtClean="0">
                <a:solidFill>
                  <a:schemeClr val="tx1"/>
                </a:solidFill>
              </a:rPr>
              <a:t>the rules</a:t>
            </a:r>
            <a:r>
              <a:rPr lang="en-US" dirty="0" smtClean="0"/>
              <a:t> in </a:t>
            </a:r>
            <a:r>
              <a:rPr lang="en-US" dirty="0"/>
              <a:t>order </a:t>
            </a:r>
            <a:r>
              <a:rPr lang="en-US" b="1" dirty="0">
                <a:solidFill>
                  <a:schemeClr val="tx1"/>
                </a:solidFill>
              </a:rPr>
              <a:t>to predict </a:t>
            </a:r>
            <a:r>
              <a:rPr lang="en-US" dirty="0" smtClean="0"/>
              <a:t>a </a:t>
            </a:r>
            <a:r>
              <a:rPr lang="en-US" dirty="0"/>
              <a:t>particular </a:t>
            </a:r>
            <a:r>
              <a:rPr lang="en-US" dirty="0" smtClean="0"/>
              <a:t>system’s </a:t>
            </a:r>
            <a:r>
              <a:rPr lang="en-US" b="1" dirty="0" smtClean="0">
                <a:solidFill>
                  <a:schemeClr val="tx1"/>
                </a:solidFill>
              </a:rPr>
              <a:t>behavior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Are things associated?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en-US" i="1" dirty="0" smtClean="0"/>
          </a:p>
          <a:p>
            <a:pPr marL="457200" indent="-457200" fontAlgn="base">
              <a:buFont typeface="+mj-lt"/>
              <a:buAutoNum type="arabicPeriod"/>
            </a:pPr>
            <a:endParaRPr lang="en-US" i="1" dirty="0" smtClean="0"/>
          </a:p>
          <a:p>
            <a:pPr marL="457200" indent="-457200" fontAlgn="base">
              <a:buFont typeface="+mj-lt"/>
              <a:buAutoNum type="arabicPeriod"/>
            </a:pPr>
            <a:r>
              <a:rPr lang="en-US" i="1" dirty="0" smtClean="0"/>
              <a:t>mechanical</a:t>
            </a:r>
            <a:r>
              <a:rPr lang="en-US" dirty="0"/>
              <a:t> systems (e.g., window lock)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i="1" dirty="0"/>
              <a:t>numerical</a:t>
            </a:r>
            <a:r>
              <a:rPr lang="en-US" dirty="0"/>
              <a:t> systems (e.g., train timetable)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i="1" dirty="0">
                <a:latin typeface="Arial Black" pitchFamily="34" charset="0"/>
              </a:rPr>
              <a:t>natural</a:t>
            </a:r>
            <a:r>
              <a:rPr lang="en-US" dirty="0">
                <a:latin typeface="Arial Black" pitchFamily="34" charset="0"/>
              </a:rPr>
              <a:t> systems (</a:t>
            </a:r>
            <a:r>
              <a:rPr lang="en-US" b="1" dirty="0"/>
              <a:t>e.g., </a:t>
            </a:r>
            <a:r>
              <a:rPr lang="en-US" dirty="0">
                <a:latin typeface="Arial Black" pitchFamily="34" charset="0"/>
              </a:rPr>
              <a:t>weather patterns)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i="1" dirty="0"/>
              <a:t>social</a:t>
            </a:r>
            <a:r>
              <a:rPr lang="en-US" dirty="0"/>
              <a:t> systems (e.g., dance choreography with a partner)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752" y="6455706"/>
            <a:ext cx="8382000" cy="2996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4152" y="228600"/>
            <a:ext cx="8534400" cy="758952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Spectrum Disorder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Mind and Implications for Communication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4152" y="1524000"/>
            <a:ext cx="4038600" cy="468172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Delays in cognitive development </a:t>
            </a:r>
          </a:p>
          <a:p>
            <a:pPr lvl="1"/>
            <a:r>
              <a:rPr lang="en-US" dirty="0" smtClean="0"/>
              <a:t>Theory of Mind</a:t>
            </a:r>
          </a:p>
          <a:p>
            <a:pPr lvl="1">
              <a:buFont typeface="Wingdings"/>
              <a:buNone/>
            </a:pPr>
            <a:endParaRPr lang="en-US" dirty="0" smtClean="0"/>
          </a:p>
          <a:p>
            <a:r>
              <a:rPr lang="en-US" dirty="0" smtClean="0"/>
              <a:t>The ability to attribute mental states to oneself and others.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understand that others have thoughts, feelings, etc., that are different from one's own.</a:t>
            </a:r>
          </a:p>
          <a:p>
            <a:pPr lvl="1"/>
            <a:r>
              <a:rPr lang="en-US" dirty="0" smtClean="0"/>
              <a:t>Also, inferring what others are thinking so that it is possible to predict their behavior.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953000" y="1524000"/>
            <a:ext cx="4038600" cy="4681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How might this affect an individual who has ASD during a severe weather broadcast? </a:t>
            </a:r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r>
              <a:rPr lang="en-US" dirty="0" smtClean="0"/>
              <a:t>How might they be impacted in an educational setting (i.e., school talk, WFO tour, etc.)?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ytimg.com/vi/ljOWuWmYCNY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63470"/>
            <a:ext cx="6324600" cy="45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229600" cy="365760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Spectrum Disorder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for Communication</a:t>
            </a:r>
          </a:p>
        </p:txBody>
      </p:sp>
      <p:pic>
        <p:nvPicPr>
          <p:cNvPr id="9" name="Picture 2" descr="http://www.adweek.com/tvnewser/wp-content/uploads/sites/3/2015/05/w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11" y="1563470"/>
            <a:ext cx="6293689" cy="45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To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Embrace LD Populations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7772400" cy="3758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Workshops and other training opportunities for meteorologists, on how to work with learning disorders in educational environments.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rofessional development / Seal re-certification credit incentive</a:t>
            </a:r>
          </a:p>
          <a:p>
            <a:endParaRPr lang="en-US" sz="2500" dirty="0" smtClean="0"/>
          </a:p>
          <a:p>
            <a:r>
              <a:rPr lang="en-US" sz="2500" dirty="0" smtClean="0"/>
              <a:t>1:1 mentoring programs within AMS and NWA, tailored for middle and high school students; expand other existing programs.</a:t>
            </a:r>
          </a:p>
          <a:p>
            <a:endParaRPr lang="en-US" sz="2500" dirty="0" smtClean="0"/>
          </a:p>
          <a:p>
            <a:r>
              <a:rPr lang="en-US" sz="2500" dirty="0" smtClean="0"/>
              <a:t>LD-oriented weather education website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7772400" cy="3758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Continue pushing for LD awareness, in the weather enterprise and externally, and pursue opportunities to further LD education efforts.</a:t>
            </a:r>
          </a:p>
          <a:p>
            <a:endParaRPr lang="en-US" dirty="0" smtClean="0"/>
          </a:p>
          <a:p>
            <a:r>
              <a:rPr lang="en-US" dirty="0" smtClean="0"/>
              <a:t>Run a formal survey of the weather enterprise concerning LD awareness.</a:t>
            </a:r>
          </a:p>
          <a:p>
            <a:endParaRPr lang="en-US" dirty="0" smtClean="0"/>
          </a:p>
          <a:p>
            <a:r>
              <a:rPr lang="en-US" dirty="0" smtClean="0"/>
              <a:t>Work in conjunction with members of the weather enterprise and social science community to implement specialized science education programs which would be beneficial to LD populations. 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One Final Thought, In Closing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8001000" cy="3758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1447800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endParaRPr lang="en-US" sz="2800" dirty="0" smtClean="0">
              <a:latin typeface="Arial Black" pitchFamily="34" charset="0"/>
            </a:endParaRPr>
          </a:p>
          <a:p>
            <a:pPr algn="ctr">
              <a:buFont typeface="Wingdings 2"/>
              <a:buNone/>
            </a:pPr>
            <a:r>
              <a:rPr lang="en-US" sz="2800" dirty="0" smtClean="0">
                <a:latin typeface="Lucida Handwriting" pitchFamily="66" charset="0"/>
              </a:rPr>
              <a:t>“</a:t>
            </a:r>
            <a:r>
              <a:rPr lang="en-US" sz="2800" b="1" dirty="0" smtClean="0">
                <a:latin typeface="Lucida Handwriting" pitchFamily="66" charset="0"/>
              </a:rPr>
              <a:t>No one is perfect or normal. […disorders] are just the features that make you who you are.</a:t>
            </a:r>
            <a:r>
              <a:rPr lang="en-US" sz="2800" dirty="0" smtClean="0">
                <a:latin typeface="Lucida Handwriting" pitchFamily="66" charset="0"/>
              </a:rPr>
              <a:t>”</a:t>
            </a:r>
          </a:p>
          <a:p>
            <a:pPr algn="ctr">
              <a:buFont typeface="Wingdings 2"/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2860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3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Thanks To…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8534400" cy="2996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Dr. Jodi </a:t>
            </a:r>
            <a:r>
              <a:rPr lang="en-US" dirty="0" err="1"/>
              <a:t>Savell</a:t>
            </a:r>
            <a:endParaRPr lang="en-US" dirty="0"/>
          </a:p>
          <a:p>
            <a:r>
              <a:rPr lang="en-US" dirty="0"/>
              <a:t>Naomi Curtis</a:t>
            </a:r>
          </a:p>
          <a:p>
            <a:r>
              <a:rPr lang="en-US" dirty="0" smtClean="0"/>
              <a:t>Mike Mogil</a:t>
            </a:r>
          </a:p>
          <a:p>
            <a:r>
              <a:rPr lang="en-US" dirty="0"/>
              <a:t>Brian </a:t>
            </a:r>
            <a:r>
              <a:rPr lang="en-US" dirty="0" smtClean="0"/>
              <a:t>LaMarre</a:t>
            </a:r>
          </a:p>
          <a:p>
            <a:r>
              <a:rPr lang="en-US" dirty="0" smtClean="0"/>
              <a:t>Lynnette Grant</a:t>
            </a:r>
          </a:p>
          <a:p>
            <a:r>
              <a:rPr lang="en-US" dirty="0" smtClean="0"/>
              <a:t>Dr. Daphne </a:t>
            </a:r>
            <a:r>
              <a:rPr lang="en-US" dirty="0" err="1"/>
              <a:t>LaDue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feedback and content ideas</a:t>
            </a:r>
            <a:r>
              <a:rPr lang="en-US" dirty="0"/>
              <a:t>, </a:t>
            </a:r>
            <a:r>
              <a:rPr lang="en-US" dirty="0" smtClean="0"/>
              <a:t>inspiration, topic discussion</a:t>
            </a:r>
            <a:r>
              <a:rPr lang="en-US" dirty="0"/>
              <a:t>, literature </a:t>
            </a:r>
            <a:r>
              <a:rPr lang="en-US" dirty="0" smtClean="0"/>
              <a:t>insight, and general support of the project.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91050" y="3962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 smtClean="0"/>
              <a:t>[1] Baron-Cohen</a:t>
            </a:r>
            <a:r>
              <a:rPr lang="en-US" b="1" dirty="0"/>
              <a:t>, </a:t>
            </a:r>
            <a:r>
              <a:rPr lang="en-US" b="1" dirty="0" smtClean="0"/>
              <a:t>S et al.(2009</a:t>
            </a:r>
            <a:r>
              <a:rPr lang="en-US" b="1" dirty="0"/>
              <a:t>). </a:t>
            </a:r>
            <a:endParaRPr lang="en-US" b="1" dirty="0" smtClean="0"/>
          </a:p>
          <a:p>
            <a:pPr fontAlgn="base"/>
            <a:r>
              <a:rPr lang="en-US" b="1" dirty="0" smtClean="0"/>
              <a:t>Talent </a:t>
            </a:r>
            <a:r>
              <a:rPr lang="en-US" b="1" dirty="0"/>
              <a:t>in autism: </a:t>
            </a:r>
            <a:endParaRPr lang="en-US" b="1" dirty="0" smtClean="0"/>
          </a:p>
          <a:p>
            <a:pPr fontAlgn="base"/>
            <a:r>
              <a:rPr lang="en-US" b="1" dirty="0" smtClean="0"/>
              <a:t>Hyper-systemizing</a:t>
            </a:r>
            <a:r>
              <a:rPr lang="en-US" b="1" dirty="0"/>
              <a:t>, hyper-attention to detail and sensory hypersensitivity. Philosophical Transactions B, 364(1522). doi:1098/rstb.2008.0337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Time!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86800" cy="365760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16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Matt.Bolton@weatherworks.com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@</a:t>
            </a:r>
            <a:r>
              <a:rPr lang="en-US" dirty="0" err="1" smtClean="0">
                <a:latin typeface="Arial Black" panose="020B0A04020102020204" pitchFamily="34" charset="0"/>
              </a:rPr>
              <a:t>mboltonwx</a:t>
            </a:r>
            <a:r>
              <a:rPr lang="en-US" dirty="0" smtClean="0">
                <a:latin typeface="Arial Black" panose="020B0A04020102020204" pitchFamily="34" charset="0"/>
              </a:rPr>
              <a:t> on Twitter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resources on learning disorders, and blog articles on autism awareness at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www.MattBolton.me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Your turn! 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Questions, </a:t>
            </a:r>
            <a:r>
              <a:rPr lang="en-US" dirty="0">
                <a:latin typeface="Arial Black" pitchFamily="34" charset="0"/>
              </a:rPr>
              <a:t>suggestions, comments, </a:t>
            </a:r>
            <a:r>
              <a:rPr lang="en-US" dirty="0" smtClean="0">
                <a:latin typeface="Arial Black" pitchFamily="34" charset="0"/>
              </a:rPr>
              <a:t>or other thoughts?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Am I Here?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534400" cy="365760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3763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My work motivated by weather camp interactions.</a:t>
            </a:r>
            <a:endParaRPr lang="en-US" dirty="0"/>
          </a:p>
          <a:p>
            <a:pPr lvl="1"/>
            <a:r>
              <a:rPr lang="en-US" dirty="0"/>
              <a:t>Focused here on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color blindness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Autism Spectrum Disorder (ASD)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Started discussion on learning disorders in relation to how </a:t>
            </a:r>
            <a:r>
              <a:rPr lang="en-US" dirty="0" smtClean="0"/>
              <a:t>camps are operated.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Asked, “</a:t>
            </a:r>
            <a:r>
              <a:rPr lang="en-US" dirty="0">
                <a:latin typeface="Arial Black" panose="020B0A04020102020204" pitchFamily="34" charset="0"/>
              </a:rPr>
              <a:t>If we’re not thinking of these issues, is anyone in the wider weather enterprise</a:t>
            </a:r>
            <a:r>
              <a:rPr lang="en-US" dirty="0"/>
              <a:t>?”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534400" cy="758952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Disability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Frequencies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867400" cy="365760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9080" y="1740932"/>
            <a:ext cx="8503920" cy="4572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1.7% of Americans</a:t>
            </a:r>
            <a:r>
              <a:rPr lang="en-US" dirty="0" smtClean="0"/>
              <a:t> have an </a:t>
            </a:r>
            <a:r>
              <a:rPr lang="en-US" dirty="0" smtClean="0">
                <a:latin typeface="Arial Black" pitchFamily="34" charset="0"/>
              </a:rPr>
              <a:t>LD.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As best </a:t>
            </a:r>
            <a:r>
              <a:rPr lang="en-US" dirty="0" smtClean="0"/>
              <a:t>I </a:t>
            </a:r>
            <a:r>
              <a:rPr lang="en-US" dirty="0"/>
              <a:t>can </a:t>
            </a:r>
            <a:r>
              <a:rPr lang="en-US" dirty="0" smtClean="0"/>
              <a:t>determine through a variety of sources, </a:t>
            </a:r>
            <a:r>
              <a:rPr lang="en-US" dirty="0" smtClean="0">
                <a:latin typeface="Arial Black" pitchFamily="34" charset="0"/>
              </a:rPr>
              <a:t>1 in 10</a:t>
            </a:r>
            <a:r>
              <a:rPr lang="en-US" dirty="0" smtClean="0"/>
              <a:t> </a:t>
            </a:r>
            <a:r>
              <a:rPr lang="en-US" dirty="0">
                <a:latin typeface="Arial Black" panose="020B0A04020102020204" pitchFamily="34" charset="0"/>
              </a:rPr>
              <a:t>Americans</a:t>
            </a:r>
            <a:r>
              <a:rPr lang="en-US" dirty="0"/>
              <a:t> have some degree of </a:t>
            </a:r>
            <a:r>
              <a:rPr lang="en-US" dirty="0">
                <a:latin typeface="Arial Black" pitchFamily="34" charset="0"/>
              </a:rPr>
              <a:t>color </a:t>
            </a:r>
            <a:r>
              <a:rPr lang="en-US" dirty="0" smtClean="0">
                <a:latin typeface="Arial Black" pitchFamily="34" charset="0"/>
              </a:rPr>
              <a:t>blindness.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Latest numbers indicate </a:t>
            </a:r>
            <a:r>
              <a:rPr lang="en-US" dirty="0">
                <a:latin typeface="Arial Black" pitchFamily="34" charset="0"/>
              </a:rPr>
              <a:t>1 in 68 children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diagnosed with </a:t>
            </a:r>
            <a:r>
              <a:rPr lang="en-US" dirty="0" smtClean="0">
                <a:latin typeface="Arial Black" pitchFamily="34" charset="0"/>
              </a:rPr>
              <a:t>ASD.</a:t>
            </a:r>
            <a:r>
              <a:rPr lang="en-US" dirty="0" smtClean="0"/>
              <a:t>*</a:t>
            </a:r>
            <a:endParaRPr lang="en-US" dirty="0"/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943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*Sources: National Center for Learning Disabilities, CDC; 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"/>
            <a:ext cx="8534400" cy="911352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Determining Awareness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458200" cy="365760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Informal survey and discussion with professionals in the enterprise has shown an inherent lack of awareness for LD issues. </a:t>
            </a:r>
            <a:endParaRPr lang="en-US" dirty="0"/>
          </a:p>
          <a:p>
            <a:pPr lvl="1"/>
            <a:r>
              <a:rPr lang="en-US" dirty="0" smtClean="0"/>
              <a:t>Have found a </a:t>
            </a:r>
            <a:r>
              <a:rPr lang="en-US" b="1" dirty="0" smtClean="0">
                <a:solidFill>
                  <a:schemeClr val="tx1"/>
                </a:solidFill>
              </a:rPr>
              <a:t>major lack of awareness and willingness to start discussions </a:t>
            </a:r>
            <a:r>
              <a:rPr lang="en-US" dirty="0" smtClean="0"/>
              <a:t>on LD topics.</a:t>
            </a:r>
          </a:p>
          <a:p>
            <a:pPr lvl="1"/>
            <a:r>
              <a:rPr lang="en-US" dirty="0" smtClean="0"/>
              <a:t>Why? Because LD can be uncomfortable to discuss.</a:t>
            </a:r>
          </a:p>
          <a:p>
            <a:endParaRPr lang="en-US" dirty="0"/>
          </a:p>
          <a:p>
            <a:r>
              <a:rPr lang="en-US" dirty="0" smtClean="0"/>
              <a:t>Because of LD prevalence, this has potential implications for weather education and communication.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26588" r="31780" b="9412"/>
          <a:stretch/>
        </p:blipFill>
        <p:spPr>
          <a:xfrm>
            <a:off x="301751" y="2286000"/>
            <a:ext cx="4648201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32666" r="39167" b="26000"/>
          <a:stretch/>
        </p:blipFill>
        <p:spPr>
          <a:xfrm>
            <a:off x="4744212" y="2335475"/>
            <a:ext cx="42672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26588" r="31915" b="9412"/>
          <a:stretch/>
        </p:blipFill>
        <p:spPr>
          <a:xfrm>
            <a:off x="301752" y="2286000"/>
            <a:ext cx="464820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Color Choices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7620000" cy="3758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you pick out some key features?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2666" r="39167" b="26000"/>
          <a:stretch/>
        </p:blipFill>
        <p:spPr>
          <a:xfrm>
            <a:off x="4744212" y="2355202"/>
            <a:ext cx="4267200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5488" y="512226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 to ask the question: </a:t>
            </a:r>
            <a:r>
              <a:rPr lang="en-US" dirty="0" smtClean="0">
                <a:latin typeface="Arial Black" panose="020B0A04020102020204" pitchFamily="34" charset="0"/>
              </a:rPr>
              <a:t>are</a:t>
            </a:r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</a:rPr>
              <a:t>poor color choices forcing</a:t>
            </a:r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</a:rPr>
              <a:t>~11% of your viewers</a:t>
            </a:r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</a:rPr>
              <a:t>to spend more time</a:t>
            </a:r>
            <a:r>
              <a:rPr lang="en-US" dirty="0" smtClean="0"/>
              <a:t> in life-or-death situations </a:t>
            </a:r>
            <a:r>
              <a:rPr lang="en-US" dirty="0" smtClean="0">
                <a:latin typeface="Arial Black" panose="020B0A04020102020204" pitchFamily="34" charset="0"/>
              </a:rPr>
              <a:t>interpreting </a:t>
            </a:r>
            <a:r>
              <a:rPr lang="en-US" dirty="0" smtClean="0"/>
              <a:t>your </a:t>
            </a:r>
            <a:r>
              <a:rPr lang="en-US" dirty="0" smtClean="0">
                <a:latin typeface="Arial Black" panose="020B0A04020102020204" pitchFamily="34" charset="0"/>
              </a:rPr>
              <a:t>graphics</a:t>
            </a:r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</a:rPr>
              <a:t>than they do taking action?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Color Choices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7620000" cy="3758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981700" cy="448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9817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Color Scale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57102"/>
            <a:ext cx="7315200" cy="319505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06" y="1676400"/>
            <a:ext cx="3973363" cy="4572000"/>
          </a:xfrm>
        </p:spPr>
      </p:pic>
    </p:spTree>
    <p:extLst>
      <p:ext uri="{BB962C8B-B14F-4D97-AF65-F5344CB8AC3E}">
        <p14:creationId xmlns:p14="http://schemas.microsoft.com/office/powerpoint/2010/main" val="35057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Choices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7924800" cy="3758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2" y="1637916"/>
            <a:ext cx="8128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2" y="1637916"/>
            <a:ext cx="8128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Color Choices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518" y="6401348"/>
            <a:ext cx="8305800" cy="299608"/>
          </a:xfrm>
        </p:spPr>
        <p:txBody>
          <a:bodyPr/>
          <a:lstStyle/>
          <a:p>
            <a:r>
              <a:rPr lang="en-US" b="1" dirty="0" smtClean="0"/>
              <a:t>National Weather Association Annual Meeting, 2015 | Oklahoma City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3C89-5F5D-4C08-AC9A-564B1F3A8AA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39840"/>
            <a:ext cx="6553200" cy="491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58656"/>
            <a:ext cx="6534912" cy="48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BED3E4"/>
      </a:lt2>
      <a:accent1>
        <a:srgbClr val="000000"/>
      </a:accent1>
      <a:accent2>
        <a:srgbClr val="DD8047"/>
      </a:accent2>
      <a:accent3>
        <a:srgbClr val="3D6D93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22442</TotalTime>
  <Words>1003</Words>
  <Application>Microsoft Office PowerPoint</Application>
  <PresentationFormat>On-screen Show (4:3)</PresentationFormat>
  <Paragraphs>175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Black</vt:lpstr>
      <vt:lpstr>Calibri</vt:lpstr>
      <vt:lpstr>Georgia</vt:lpstr>
      <vt:lpstr>Lucida Handwriting</vt:lpstr>
      <vt:lpstr>Verdana</vt:lpstr>
      <vt:lpstr>Wingdings</vt:lpstr>
      <vt:lpstr>Wingdings 2</vt:lpstr>
      <vt:lpstr>Civic</vt:lpstr>
      <vt:lpstr>Learning Disorders (LD) in the Meteorological Community  Implications for Communication and Education</vt:lpstr>
      <vt:lpstr>Why Am I Here? </vt:lpstr>
      <vt:lpstr>Learning Disability Frequencies    </vt:lpstr>
      <vt:lpstr>Determining Awareness</vt:lpstr>
      <vt:lpstr>Examples of Poor Color Choices</vt:lpstr>
      <vt:lpstr>Examples of Poor Color Choices</vt:lpstr>
      <vt:lpstr>NWS Color Scale</vt:lpstr>
      <vt:lpstr>Examples of Good Color Choices</vt:lpstr>
      <vt:lpstr>Examples of Good Color Choices</vt:lpstr>
      <vt:lpstr>Enhancing Graphics For Color-Blind Audiences</vt:lpstr>
      <vt:lpstr>Autism Spectrum Disorder</vt:lpstr>
      <vt:lpstr>Autism Spectrum Disorder Link to Science Interest?</vt:lpstr>
      <vt:lpstr>PowerPoint Presentation</vt:lpstr>
      <vt:lpstr>Autism Spectrum Disorder Implications for Communication</vt:lpstr>
      <vt:lpstr>Potential Methods To  Better Embrace LD Populations</vt:lpstr>
      <vt:lpstr>Future Work?</vt:lpstr>
      <vt:lpstr>One Final Thought, In Closing….</vt:lpstr>
      <vt:lpstr>Special Thanks To…</vt:lpstr>
      <vt:lpstr>Discussion Time!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NWA Newsletter</cp:lastModifiedBy>
  <cp:revision>600</cp:revision>
  <dcterms:created xsi:type="dcterms:W3CDTF">2015-06-29T22:20:25Z</dcterms:created>
  <dcterms:modified xsi:type="dcterms:W3CDTF">2015-10-19T14:33:31Z</dcterms:modified>
</cp:coreProperties>
</file>